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1" r:id="rId3"/>
    <p:sldId id="298" r:id="rId4"/>
    <p:sldId id="299" r:id="rId5"/>
    <p:sldId id="307" r:id="rId6"/>
    <p:sldId id="308" r:id="rId7"/>
    <p:sldId id="309" r:id="rId8"/>
    <p:sldId id="310" r:id="rId9"/>
    <p:sldId id="311" r:id="rId10"/>
    <p:sldId id="306" r:id="rId11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74599" autoAdjust="0"/>
  </p:normalViewPr>
  <p:slideViewPr>
    <p:cSldViewPr>
      <p:cViewPr>
        <p:scale>
          <a:sx n="50" d="100"/>
          <a:sy n="50" d="100"/>
        </p:scale>
        <p:origin x="-1944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22FFE-2E2C-4B65-8F9E-E0AE152AC4B8}" type="datetimeFigureOut">
              <a:rPr lang="en-AU" smtClean="0"/>
              <a:pPr/>
              <a:t>21/11/2016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45F98-EF2B-4C95-8D71-8A0FA96E271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89186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pPr/>
              <a:t>21/11/2016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5000"/>
              </a:lnSpc>
              <a:buNone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918176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5000"/>
              </a:lnSpc>
              <a:buNone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918176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5000"/>
              </a:lnSpc>
              <a:buNone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918176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949948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Which is more valuable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30986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132277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403959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356487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 smtClean="0"/>
              <a:t>[Speaker’s Name]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[Date]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 smtClean="0"/>
              <a:t>Click to edit Master text styles</a:t>
            </a:r>
          </a:p>
          <a:p>
            <a:pPr lvl="1"/>
            <a:r>
              <a:rPr lang="en-US" altLang="ko-KR" dirty="0" smtClean="0"/>
              <a:t>Second level</a:t>
            </a:r>
          </a:p>
          <a:p>
            <a:pPr lvl="2"/>
            <a:r>
              <a:rPr lang="en-US" altLang="ko-KR" dirty="0" smtClean="0"/>
              <a:t>Third level</a:t>
            </a:r>
          </a:p>
          <a:p>
            <a:pPr lvl="3"/>
            <a:r>
              <a:rPr lang="en-US" altLang="ko-KR" dirty="0" smtClean="0"/>
              <a:t>Fourth level</a:t>
            </a:r>
          </a:p>
          <a:p>
            <a:pPr lvl="4"/>
            <a:r>
              <a:rPr lang="en-US" altLang="ko-KR" dirty="0" smtClean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 smtClean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 smtClean="0"/>
              <a:t>Click to edit Master text styles</a:t>
            </a:r>
          </a:p>
          <a:p>
            <a:pPr lvl="1"/>
            <a:r>
              <a:rPr lang="en-US" altLang="ko-KR" dirty="0" smtClean="0"/>
              <a:t>Second level</a:t>
            </a:r>
          </a:p>
          <a:p>
            <a:pPr lvl="2"/>
            <a:r>
              <a:rPr lang="en-US" altLang="ko-KR" dirty="0" smtClean="0"/>
              <a:t>Third level</a:t>
            </a:r>
          </a:p>
          <a:p>
            <a:pPr lvl="3"/>
            <a:r>
              <a:rPr lang="en-US" altLang="ko-KR" dirty="0" smtClean="0"/>
              <a:t>Fourth level</a:t>
            </a:r>
          </a:p>
          <a:p>
            <a:pPr lvl="4"/>
            <a:r>
              <a:rPr lang="en-US" altLang="ko-KR" dirty="0" smtClean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149080"/>
            <a:ext cx="7992888" cy="1052736"/>
          </a:xfrm>
        </p:spPr>
        <p:txBody>
          <a:bodyPr/>
          <a:lstStyle/>
          <a:p>
            <a:r>
              <a:rPr lang="en-AU" sz="3600" dirty="0"/>
              <a:t>True sons of the house must </a:t>
            </a:r>
            <a:r>
              <a:rPr lang="en-AU" sz="3600" dirty="0" smtClean="0"/>
              <a:t>receive from the Spirit of the House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 smtClean="0"/>
              <a:t>Matt 13:1-17</a:t>
            </a:r>
            <a:endParaRPr lang="en-AU" dirty="0"/>
          </a:p>
          <a:p>
            <a:r>
              <a:rPr lang="en-AU" dirty="0" smtClean="0"/>
              <a:t>Receiving the seed of the Kingdom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20/11/16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161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6778"/>
            <a:ext cx="8712968" cy="1052736"/>
          </a:xfrm>
        </p:spPr>
        <p:txBody>
          <a:bodyPr/>
          <a:lstStyle/>
          <a:p>
            <a:r>
              <a:rPr lang="en-AU" dirty="0" smtClean="0"/>
              <a:t>Why “sons”? (</a:t>
            </a:r>
            <a:r>
              <a:rPr lang="en-AU" dirty="0" err="1" smtClean="0"/>
              <a:t>Eph</a:t>
            </a:r>
            <a:r>
              <a:rPr lang="en-AU" dirty="0" smtClean="0"/>
              <a:t> 1)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3" y="1207293"/>
            <a:ext cx="8968333" cy="4525963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en-AU" sz="3600" dirty="0" smtClean="0"/>
              <a:t>God initiated the adoption as sons</a:t>
            </a:r>
          </a:p>
          <a:p>
            <a:pPr>
              <a:buFontTx/>
              <a:buChar char="-"/>
            </a:pPr>
            <a:r>
              <a:rPr lang="en-AU" dirty="0" smtClean="0"/>
              <a:t>He wants us to receive the best (v3-5)</a:t>
            </a:r>
          </a:p>
          <a:p>
            <a:pPr>
              <a:buFontTx/>
              <a:buChar char="-"/>
            </a:pPr>
            <a:r>
              <a:rPr lang="en-AU" dirty="0" smtClean="0"/>
              <a:t>He celebrates and lavishes us (v8)</a:t>
            </a:r>
          </a:p>
          <a:p>
            <a:pPr>
              <a:buFontTx/>
              <a:buChar char="-"/>
            </a:pPr>
            <a:r>
              <a:rPr lang="en-AU" dirty="0" smtClean="0"/>
              <a:t>He prepares the futures for us (v9-10)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403362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6778"/>
            <a:ext cx="8712968" cy="1052736"/>
          </a:xfrm>
        </p:spPr>
        <p:txBody>
          <a:bodyPr/>
          <a:lstStyle/>
          <a:p>
            <a:r>
              <a:rPr lang="en-AU" dirty="0" smtClean="0"/>
              <a:t>Why “sons”?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3" y="1052737"/>
            <a:ext cx="8968333" cy="5112568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AU" sz="4200" dirty="0" smtClean="0"/>
              <a:t>2) Jesus died so that we can be sons </a:t>
            </a:r>
            <a:br>
              <a:rPr lang="en-AU" sz="4200" dirty="0" smtClean="0"/>
            </a:br>
            <a:r>
              <a:rPr lang="en-AU" sz="4200" dirty="0" smtClean="0"/>
              <a:t>     (Gal 4:4-7)</a:t>
            </a:r>
            <a:r>
              <a:rPr lang="en-AU" dirty="0"/>
              <a:t/>
            </a:r>
            <a:br>
              <a:rPr lang="en-AU" dirty="0"/>
            </a:br>
            <a:r>
              <a:rPr lang="en-AU" i="1" dirty="0" smtClean="0"/>
              <a:t>But </a:t>
            </a:r>
            <a:r>
              <a:rPr lang="en-AU" i="1" dirty="0"/>
              <a:t>when the fullness of the time had come, God sent forth </a:t>
            </a:r>
            <a:r>
              <a:rPr lang="en-AU" i="1" u="sng" dirty="0"/>
              <a:t>His Son</a:t>
            </a:r>
            <a:r>
              <a:rPr lang="en-AU" i="1" dirty="0"/>
              <a:t>, </a:t>
            </a:r>
            <a:r>
              <a:rPr lang="en-AU" i="1" dirty="0" smtClean="0"/>
              <a:t>born </a:t>
            </a:r>
            <a:r>
              <a:rPr lang="en-AU" i="1" dirty="0"/>
              <a:t>of a woman, born under the law</a:t>
            </a:r>
            <a:r>
              <a:rPr lang="en-AU" i="1" dirty="0" smtClean="0"/>
              <a:t>, </a:t>
            </a:r>
            <a:r>
              <a:rPr lang="en-AU" i="1" dirty="0"/>
              <a:t>to redeem those who were under the law, that we might receive </a:t>
            </a:r>
            <a:r>
              <a:rPr lang="en-AU" i="1" u="sng" dirty="0"/>
              <a:t>the adoption as </a:t>
            </a:r>
            <a:r>
              <a:rPr lang="en-AU" i="1" u="sng" dirty="0" smtClean="0"/>
              <a:t>sons</a:t>
            </a:r>
            <a:r>
              <a:rPr lang="en-AU" i="1" dirty="0" smtClean="0"/>
              <a:t>. </a:t>
            </a:r>
            <a:r>
              <a:rPr lang="en-AU" i="1" dirty="0"/>
              <a:t>And because you are </a:t>
            </a:r>
            <a:r>
              <a:rPr lang="en-AU" i="1" u="sng" dirty="0"/>
              <a:t>sons</a:t>
            </a:r>
            <a:r>
              <a:rPr lang="en-AU" i="1" dirty="0"/>
              <a:t>, God has sent forth the Spirit of </a:t>
            </a:r>
            <a:r>
              <a:rPr lang="en-AU" i="1" u="sng" dirty="0"/>
              <a:t>His Son </a:t>
            </a:r>
            <a:r>
              <a:rPr lang="en-AU" i="1" dirty="0"/>
              <a:t>into your hearts, crying out, “Abba, Father!” </a:t>
            </a:r>
            <a:r>
              <a:rPr lang="en-AU" i="1" dirty="0" smtClean="0"/>
              <a:t>Therefore </a:t>
            </a:r>
            <a:r>
              <a:rPr lang="en-AU" i="1" dirty="0"/>
              <a:t>you are no longer a slave but </a:t>
            </a:r>
            <a:r>
              <a:rPr lang="en-AU" i="1" u="sng" dirty="0"/>
              <a:t>a son</a:t>
            </a:r>
            <a:r>
              <a:rPr lang="en-AU" i="1" dirty="0"/>
              <a:t>, and if </a:t>
            </a:r>
            <a:r>
              <a:rPr lang="en-AU" i="1" u="sng" dirty="0"/>
              <a:t>a son</a:t>
            </a:r>
            <a:r>
              <a:rPr lang="en-AU" i="1" dirty="0"/>
              <a:t>, then an </a:t>
            </a:r>
            <a:r>
              <a:rPr lang="en-AU" b="1" i="1" u="sng" dirty="0" smtClean="0"/>
              <a:t>HEIR</a:t>
            </a:r>
            <a:r>
              <a:rPr lang="en-AU" i="1" dirty="0" smtClean="0"/>
              <a:t> *of </a:t>
            </a:r>
            <a:r>
              <a:rPr lang="en-AU" i="1" dirty="0"/>
              <a:t>God through Christ.</a:t>
            </a:r>
            <a:endParaRPr lang="en-AU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154597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6778"/>
            <a:ext cx="8712968" cy="1052736"/>
          </a:xfrm>
        </p:spPr>
        <p:txBody>
          <a:bodyPr/>
          <a:lstStyle/>
          <a:p>
            <a:r>
              <a:rPr lang="en-AU" dirty="0" smtClean="0"/>
              <a:t>Why “sons”?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3" y="1207293"/>
            <a:ext cx="8712969" cy="495801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sz="4100" dirty="0"/>
              <a:t>3</a:t>
            </a:r>
            <a:r>
              <a:rPr lang="en-AU" sz="4100" dirty="0" smtClean="0"/>
              <a:t>) The Spirit lead us to be sons </a:t>
            </a:r>
            <a:br>
              <a:rPr lang="en-AU" sz="4100" dirty="0" smtClean="0"/>
            </a:br>
            <a:r>
              <a:rPr lang="en-AU" sz="4100" dirty="0" smtClean="0"/>
              <a:t>     (Rom 8:14-17)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AU" sz="2900" i="1" dirty="0"/>
              <a:t>For as many as are led by the Spirit of God, these are sons of God. </a:t>
            </a:r>
            <a:r>
              <a:rPr lang="en-AU" sz="2900" i="1" dirty="0" smtClean="0"/>
              <a:t>For </a:t>
            </a:r>
            <a:r>
              <a:rPr lang="en-AU" sz="2900" i="1" dirty="0"/>
              <a:t>you did not receive the spirit of bondage again to fear, but you received the Spirit of adoption by whom we cry out, “Abba, Father.” </a:t>
            </a:r>
            <a:r>
              <a:rPr lang="en-AU" sz="2900" i="1" dirty="0" smtClean="0"/>
              <a:t>The </a:t>
            </a:r>
            <a:r>
              <a:rPr lang="en-AU" sz="2900" i="1" dirty="0"/>
              <a:t>Spirit Himself bears witness with our spirit that we are children of God, </a:t>
            </a:r>
            <a:r>
              <a:rPr lang="en-AU" sz="2900" i="1" dirty="0" smtClean="0"/>
              <a:t>and </a:t>
            </a:r>
            <a:r>
              <a:rPr lang="en-AU" sz="2900" i="1" dirty="0"/>
              <a:t>if children, then </a:t>
            </a:r>
            <a:r>
              <a:rPr lang="en-AU" sz="2900" b="1" i="1" dirty="0" smtClean="0"/>
              <a:t>HEIRS*-HEIRS*</a:t>
            </a:r>
            <a:r>
              <a:rPr lang="en-AU" sz="2900" i="1" dirty="0" smtClean="0"/>
              <a:t> </a:t>
            </a:r>
            <a:r>
              <a:rPr lang="en-AU" sz="2900" i="1" dirty="0"/>
              <a:t>of God and joint </a:t>
            </a:r>
            <a:r>
              <a:rPr lang="en-AU" sz="2900" b="1" i="1" dirty="0" smtClean="0"/>
              <a:t>HEIRS*</a:t>
            </a:r>
            <a:r>
              <a:rPr lang="en-AU" sz="2900" i="1" dirty="0" smtClean="0"/>
              <a:t> </a:t>
            </a:r>
            <a:r>
              <a:rPr lang="en-AU" sz="2900" i="1" dirty="0"/>
              <a:t>with Christ, if indeed we suffer with Him, that we may also be glorified together.</a:t>
            </a:r>
            <a:endParaRPr lang="en-AU" sz="2900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422820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Sons = Heirs. Heirs of the Kingdom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4525963"/>
          </a:xfrm>
        </p:spPr>
        <p:txBody>
          <a:bodyPr/>
          <a:lstStyle/>
          <a:p>
            <a:r>
              <a:rPr lang="en-AU" dirty="0" smtClean="0"/>
              <a:t>Receive 	(Listen)</a:t>
            </a:r>
            <a:br>
              <a:rPr lang="en-AU" dirty="0" smtClean="0"/>
            </a:br>
            <a:r>
              <a:rPr lang="en-AU" dirty="0" smtClean="0"/>
              <a:t>Believe 	(Convince) </a:t>
            </a:r>
            <a:br>
              <a:rPr lang="en-AU" dirty="0" smtClean="0"/>
            </a:br>
            <a:r>
              <a:rPr lang="en-AU" dirty="0" smtClean="0"/>
              <a:t>Achieve 	(Do)</a:t>
            </a:r>
          </a:p>
          <a:p>
            <a:r>
              <a:rPr lang="en-AU" dirty="0" smtClean="0"/>
              <a:t>The Word of God is liken unto seeds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96952"/>
            <a:ext cx="693240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50" y="90872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177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Seed vs Bread (Fruit)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1"/>
            <a:ext cx="8712968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dirty="0" smtClean="0"/>
              <a:t>Isa 55:6-11  "For as the rain and the snow come down from heaven and do not return there but water the earth, making it bring forth and sprout, giving </a:t>
            </a:r>
            <a:r>
              <a:rPr lang="en-AU" u="sng" dirty="0" smtClean="0"/>
              <a:t>seed</a:t>
            </a:r>
            <a:r>
              <a:rPr lang="en-AU" dirty="0" smtClean="0"/>
              <a:t> </a:t>
            </a:r>
            <a:r>
              <a:rPr lang="en-AU" dirty="0"/>
              <a:t>to the sower and </a:t>
            </a:r>
            <a:r>
              <a:rPr lang="en-AU" u="sng" dirty="0"/>
              <a:t>bread</a:t>
            </a:r>
            <a:r>
              <a:rPr lang="en-AU" dirty="0"/>
              <a:t> to the eater, </a:t>
            </a:r>
            <a:r>
              <a:rPr lang="en-AU" dirty="0" smtClean="0"/>
              <a:t>so </a:t>
            </a:r>
            <a:r>
              <a:rPr lang="en-AU" dirty="0"/>
              <a:t>shall my word be that goes out from my mouth; it shall not return to me empty, but it shall accomplish that which I purpose, and shall succeed in the thing for which I sent it. </a:t>
            </a:r>
          </a:p>
        </p:txBody>
      </p:sp>
      <p:sp>
        <p:nvSpPr>
          <p:cNvPr id="4" name="AutoShape 2" descr="Image result for seed vs fru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45602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Seed – what’s the difference?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800" dirty="0" smtClean="0"/>
              <a:t>1) Receives NOW, but for the LATER (1 Pet 1:3-9)</a:t>
            </a:r>
          </a:p>
          <a:p>
            <a:pPr marL="0" indent="0">
              <a:buNone/>
            </a:pPr>
            <a:r>
              <a:rPr lang="en-AU" sz="2800" dirty="0"/>
              <a:t> </a:t>
            </a:r>
            <a:r>
              <a:rPr lang="en-AU" sz="2800" dirty="0" smtClean="0"/>
              <a:t>   - “Benefits invisible now, but visible later</a:t>
            </a:r>
          </a:p>
          <a:p>
            <a:endParaRPr lang="en-AU" sz="280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3940" y="2348880"/>
            <a:ext cx="5414564" cy="442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07671"/>
            <a:ext cx="3693940" cy="23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8106"/>
          <a:stretch/>
        </p:blipFill>
        <p:spPr bwMode="auto">
          <a:xfrm>
            <a:off x="35496" y="2348881"/>
            <a:ext cx="1944216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728" t="32282" r="27841" b="31385"/>
          <a:stretch/>
        </p:blipFill>
        <p:spPr bwMode="auto">
          <a:xfrm rot="5400000">
            <a:off x="1801929" y="2526662"/>
            <a:ext cx="2088233" cy="173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6522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Seed – what’s the difference?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2800" dirty="0" smtClean="0"/>
              <a:t>2)  Requires “work” - active process (planting, watering, fertilising, guarding)</a:t>
            </a:r>
            <a:br>
              <a:rPr lang="en-AU" sz="2800" dirty="0" smtClean="0"/>
            </a:br>
            <a:r>
              <a:rPr lang="en-AU" sz="2800" dirty="0" smtClean="0"/>
              <a:t>      - Phil 2:12-13, 1 </a:t>
            </a:r>
            <a:r>
              <a:rPr lang="en-AU" sz="2800" dirty="0" err="1" smtClean="0"/>
              <a:t>Cor</a:t>
            </a:r>
            <a:r>
              <a:rPr lang="en-AU" sz="2800" dirty="0" smtClean="0"/>
              <a:t> 3:6-9</a:t>
            </a:r>
            <a:endParaRPr lang="en-AU" sz="2800" dirty="0"/>
          </a:p>
          <a:p>
            <a:endParaRPr lang="en-A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/>
        </p:blipFill>
        <p:spPr bwMode="auto">
          <a:xfrm>
            <a:off x="2406810" y="2708920"/>
            <a:ext cx="2453222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375"/>
          <a:stretch/>
        </p:blipFill>
        <p:spPr bwMode="auto">
          <a:xfrm>
            <a:off x="4857750" y="2708920"/>
            <a:ext cx="428625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16" r="25284"/>
          <a:stretch/>
        </p:blipFill>
        <p:spPr bwMode="auto">
          <a:xfrm>
            <a:off x="323528" y="2708920"/>
            <a:ext cx="211836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706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Seed – what’s the difference?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2800" dirty="0" smtClean="0"/>
              <a:t>3) Seems small now but have potential to multiply</a:t>
            </a:r>
            <a:endParaRPr lang="en-AU" sz="2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1444" y="1988840"/>
            <a:ext cx="5063604" cy="379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3793808" cy="379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259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6778"/>
            <a:ext cx="9144000" cy="1052736"/>
          </a:xfrm>
        </p:spPr>
        <p:txBody>
          <a:bodyPr/>
          <a:lstStyle/>
          <a:p>
            <a:r>
              <a:rPr lang="en-AU" dirty="0" smtClean="0"/>
              <a:t>Conclusion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Matt 6:33 - Seek the Kingdom </a:t>
            </a:r>
            <a:br>
              <a:rPr lang="en-AU" dirty="0" smtClean="0"/>
            </a:br>
            <a:r>
              <a:rPr lang="en-AU" dirty="0" smtClean="0"/>
              <a:t>= receive the seed (the Word)</a:t>
            </a:r>
          </a:p>
          <a:p>
            <a:pPr marL="0" indent="0">
              <a:buNone/>
            </a:pPr>
            <a:r>
              <a:rPr lang="en-AU" sz="2800" i="1" dirty="0" smtClean="0"/>
              <a:t>The journey to perfection starts with one decision</a:t>
            </a:r>
          </a:p>
          <a:p>
            <a:pPr marL="0" indent="0">
              <a:buNone/>
            </a:pPr>
            <a:endParaRPr lang="en-AU" i="1" dirty="0"/>
          </a:p>
          <a:p>
            <a:r>
              <a:rPr lang="en-AU" dirty="0" smtClean="0"/>
              <a:t>Guard the seeds and take good care of it, and the increase will come</a:t>
            </a:r>
          </a:p>
          <a:p>
            <a:endParaRPr lang="en-AU" dirty="0"/>
          </a:p>
          <a:p>
            <a:r>
              <a:rPr lang="en-AU" dirty="0" smtClean="0"/>
              <a:t>Once we receive the seed, the Word, we become the seeds (sons)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72372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5790</TotalTime>
  <Words>278</Words>
  <Application>Microsoft Office PowerPoint</Application>
  <PresentationFormat>On-screen Show (4:3)</PresentationFormat>
  <Paragraphs>43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True sons of the house must receive from the Spirit of the House</vt:lpstr>
      <vt:lpstr>Why “sons”? (Eph 1)</vt:lpstr>
      <vt:lpstr>Why “sons”?</vt:lpstr>
      <vt:lpstr>Why “sons”?</vt:lpstr>
      <vt:lpstr>Sons = Heirs. Heirs of the Kingdom</vt:lpstr>
      <vt:lpstr>Seed vs Bread (Fruit)</vt:lpstr>
      <vt:lpstr>Seed – what’s the difference?</vt:lpstr>
      <vt:lpstr>Seed – what’s the difference?</vt:lpstr>
      <vt:lpstr>Seed – what’s the difference?</vt:lpstr>
      <vt:lpstr>Conclusion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Lai Family</cp:lastModifiedBy>
  <cp:revision>151</cp:revision>
  <cp:lastPrinted>2016-08-05T23:33:38Z</cp:lastPrinted>
  <dcterms:created xsi:type="dcterms:W3CDTF">2014-04-01T16:35:38Z</dcterms:created>
  <dcterms:modified xsi:type="dcterms:W3CDTF">2016-11-21T00:16:07Z</dcterms:modified>
</cp:coreProperties>
</file>